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87" r:id="rId2"/>
    <p:sldMasterId id="2147483699" r:id="rId3"/>
    <p:sldMasterId id="2147483747" r:id="rId4"/>
  </p:sldMasterIdLst>
  <p:notesMasterIdLst>
    <p:notesMasterId r:id="rId15"/>
  </p:notesMasterIdLst>
  <p:sldIdLst>
    <p:sldId id="256" r:id="rId5"/>
    <p:sldId id="257" r:id="rId6"/>
    <p:sldId id="259" r:id="rId7"/>
    <p:sldId id="260" r:id="rId8"/>
    <p:sldId id="265" r:id="rId9"/>
    <p:sldId id="258" r:id="rId10"/>
    <p:sldId id="261" r:id="rId11"/>
    <p:sldId id="262" r:id="rId12"/>
    <p:sldId id="263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000"/>
    <a:srgbClr val="66FF66"/>
    <a:srgbClr val="66CCFF"/>
    <a:srgbClr val="FF6666"/>
    <a:srgbClr val="FFFF66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13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23D44-DEC9-5648-B875-E4E5D3239339}" type="datetimeFigureOut">
              <a:rPr lang="en-US" smtClean="0"/>
              <a:t>9/30/13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5D5B04-BB71-9944-AF81-CAB26AE7C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401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99A96A2-6F59-1541-B02B-CD958BFB529B}" type="slidenum">
              <a:rPr lang="en-US" sz="1200">
                <a:solidFill>
                  <a:prstClr val="black"/>
                </a:solidFill>
              </a:rPr>
              <a:pPr/>
              <a:t>3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1022C34-88ED-114D-ABAC-B7C93D33570D}" type="slidenum">
              <a:rPr lang="en-US" sz="1200">
                <a:solidFill>
                  <a:prstClr val="black"/>
                </a:solidFill>
              </a:rPr>
              <a:pPr/>
              <a:t>6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>
                <a:latin typeface="Calibri" charset="0"/>
              </a:rPr>
              <a:t>Obsidian—glassy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696263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917690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3804220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1206911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34389039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37866063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76216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3779158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41130735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921257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34136695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40926362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3558145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2452234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1159363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5412840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30171072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11680802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42652112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4574735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1979911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349636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26223166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4069372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5329148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22955748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40745221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9/30/13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9/30/13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9/30/13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22388431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9/30/13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3918029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991232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236352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2711956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391382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defTabSz="457200"/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defTabSz="457200"/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 defTabSz="457200"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 defTabSz="457200"/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 defTabSz="457200"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547270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defTabSz="457200"/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defTabSz="457200"/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 defTabSz="457200"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 defTabSz="457200"/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 defTabSz="457200"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622295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defTabSz="457200"/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defTabSz="457200"/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 defTabSz="457200"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 defTabSz="457200"/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 defTabSz="457200"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698146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7938F947-61CE-EA4A-8C6D-FD420EC0E933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 defTabSz="457200"/>
              <a:t>9/30/13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pPr defTabSz="457200"/>
            <a:fld id="{8E8EB329-3102-D447-8E50-875249FC5C89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 defTabSz="457200"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jpeg"/><Relationship Id="rId6" Type="http://schemas.openxmlformats.org/officeDocument/2006/relationships/image" Target="../media/image19.jpeg"/><Relationship Id="rId7" Type="http://schemas.openxmlformats.org/officeDocument/2006/relationships/image" Target="../media/image20.jpeg"/><Relationship Id="rId8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167"/>
            <a:ext cx="8917145" cy="65616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0205" y="1123950"/>
            <a:ext cx="8124627" cy="19240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  <a:latin typeface="Arial Rounded MT Bold"/>
                <a:cs typeface="Arial Rounded MT Bold"/>
              </a:rPr>
              <a:t>Chapter 3 Section 2 Igneous Rocks</a:t>
            </a:r>
            <a:br>
              <a:rPr lang="en-US" sz="6000" dirty="0" smtClean="0">
                <a:solidFill>
                  <a:srgbClr val="FF0000"/>
                </a:solidFill>
                <a:latin typeface="Arial Rounded MT Bold"/>
                <a:cs typeface="Arial Rounded MT Bold"/>
              </a:rPr>
            </a:br>
            <a:endParaRPr lang="en-US" sz="6000" dirty="0">
              <a:solidFill>
                <a:srgbClr val="FF0000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73500" y="3901063"/>
            <a:ext cx="4741332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8000"/>
                </a:solidFill>
                <a:latin typeface="Arial Rounded MT Bold"/>
                <a:cs typeface="Arial Rounded MT Bold"/>
              </a:rPr>
              <a:t>From the core </a:t>
            </a:r>
            <a:r>
              <a:rPr lang="en-US" sz="2400" dirty="0">
                <a:solidFill>
                  <a:srgbClr val="FF8000"/>
                </a:solidFill>
                <a:latin typeface="Arial Rounded MT Bold"/>
                <a:cs typeface="Arial Rounded MT Bold"/>
              </a:rPr>
              <a:t>of the </a:t>
            </a:r>
            <a:r>
              <a:rPr lang="en-US" sz="2400" dirty="0" smtClean="0">
                <a:solidFill>
                  <a:srgbClr val="FF8000"/>
                </a:solidFill>
                <a:latin typeface="Arial Rounded MT Bold"/>
                <a:cs typeface="Arial Rounded MT Bold"/>
              </a:rPr>
              <a:t>continents to </a:t>
            </a:r>
          </a:p>
          <a:p>
            <a:pPr algn="ctr"/>
            <a:r>
              <a:rPr lang="en-US" sz="2400" dirty="0" smtClean="0">
                <a:solidFill>
                  <a:srgbClr val="FF8000"/>
                </a:solidFill>
                <a:latin typeface="Arial Rounded MT Bold"/>
                <a:cs typeface="Arial Rounded MT Bold"/>
              </a:rPr>
              <a:t>nearly </a:t>
            </a:r>
            <a:r>
              <a:rPr lang="en-US" sz="2400" dirty="0">
                <a:solidFill>
                  <a:srgbClr val="FF8000"/>
                </a:solidFill>
                <a:latin typeface="Arial Rounded MT Bold"/>
                <a:cs typeface="Arial Rounded MT Bold"/>
              </a:rPr>
              <a:t>all of the oceanic </a:t>
            </a:r>
            <a:r>
              <a:rPr lang="en-US" sz="2400" dirty="0" smtClean="0">
                <a:solidFill>
                  <a:srgbClr val="FF8000"/>
                </a:solidFill>
                <a:latin typeface="Arial Rounded MT Bold"/>
                <a:cs typeface="Arial Rounded MT Bold"/>
              </a:rPr>
              <a:t>crust—igneous is everywhere!</a:t>
            </a:r>
            <a:endParaRPr lang="en-US" sz="2400" dirty="0">
              <a:solidFill>
                <a:srgbClr val="FF8000"/>
              </a:solidFill>
              <a:latin typeface="Arial Rounded MT Bold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1729551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Classification: Composition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9609"/>
            <a:ext cx="8229600" cy="5207463"/>
          </a:xfrm>
        </p:spPr>
        <p:txBody>
          <a:bodyPr>
            <a:normAutofit fontScale="40000" lnSpcReduction="20000"/>
          </a:bodyPr>
          <a:lstStyle/>
          <a:p>
            <a:r>
              <a:rPr lang="en-US" sz="6000" b="1" i="1" u="sng" dirty="0" smtClean="0">
                <a:solidFill>
                  <a:srgbClr val="FF6666"/>
                </a:solidFill>
              </a:rPr>
              <a:t>Granitic</a:t>
            </a:r>
            <a:r>
              <a:rPr lang="en-US" sz="4800" dirty="0" smtClean="0"/>
              <a:t>: </a:t>
            </a:r>
            <a:r>
              <a:rPr lang="en-US" sz="4800" i="1" dirty="0" smtClean="0"/>
              <a:t>light</a:t>
            </a:r>
            <a:r>
              <a:rPr lang="en-US" sz="4800" dirty="0" smtClean="0"/>
              <a:t>-colored silicates (</a:t>
            </a:r>
            <a:r>
              <a:rPr lang="en-US" sz="4800" u="sng" dirty="0" smtClean="0"/>
              <a:t>quartz</a:t>
            </a:r>
            <a:r>
              <a:rPr lang="en-US" sz="4800" dirty="0" smtClean="0"/>
              <a:t> &amp; </a:t>
            </a:r>
            <a:r>
              <a:rPr lang="en-US" sz="4800" u="sng" dirty="0" smtClean="0"/>
              <a:t>feldspar</a:t>
            </a:r>
            <a:r>
              <a:rPr lang="en-US" sz="4800" dirty="0" smtClean="0"/>
              <a:t>)</a:t>
            </a:r>
          </a:p>
          <a:p>
            <a:pPr lvl="1"/>
            <a:r>
              <a:rPr lang="en-US" sz="4800" dirty="0" smtClean="0"/>
              <a:t>70 % silica</a:t>
            </a:r>
          </a:p>
          <a:p>
            <a:pPr lvl="1"/>
            <a:r>
              <a:rPr lang="en-US" sz="4800" dirty="0" smtClean="0"/>
              <a:t>10 % dark silicate minerals (i.e. </a:t>
            </a:r>
            <a:r>
              <a:rPr lang="en-US" sz="4800" dirty="0" err="1" smtClean="0"/>
              <a:t>biotite</a:t>
            </a:r>
            <a:r>
              <a:rPr lang="en-US" sz="4800" dirty="0" smtClean="0"/>
              <a:t> mica, amphibole)</a:t>
            </a:r>
          </a:p>
          <a:p>
            <a:pPr lvl="1"/>
            <a:r>
              <a:rPr lang="en-US" sz="4800" dirty="0" smtClean="0"/>
              <a:t>Major component of continental crust</a:t>
            </a:r>
          </a:p>
          <a:p>
            <a:pPr lvl="1"/>
            <a:r>
              <a:rPr lang="en-US" sz="4800" dirty="0" smtClean="0"/>
              <a:t>Ex: rhyolite = extrusive granitic rock</a:t>
            </a:r>
            <a:endParaRPr lang="en-US" sz="4800" dirty="0" smtClean="0"/>
          </a:p>
          <a:p>
            <a:r>
              <a:rPr lang="en-US" sz="6000" b="1" i="1" u="sng" dirty="0" smtClean="0">
                <a:solidFill>
                  <a:srgbClr val="66CCFF"/>
                </a:solidFill>
              </a:rPr>
              <a:t>Basaltic</a:t>
            </a:r>
            <a:r>
              <a:rPr lang="en-US" sz="4800" dirty="0" smtClean="0"/>
              <a:t>: contain many</a:t>
            </a:r>
            <a:r>
              <a:rPr lang="en-US" sz="4800" i="1" dirty="0" smtClean="0"/>
              <a:t> dark </a:t>
            </a:r>
            <a:r>
              <a:rPr lang="en-US" sz="4800" dirty="0" smtClean="0"/>
              <a:t>silicate materials (plagioclase </a:t>
            </a:r>
            <a:r>
              <a:rPr lang="en-US" sz="4800" u="sng" dirty="0" smtClean="0"/>
              <a:t>feldspar</a:t>
            </a:r>
            <a:r>
              <a:rPr lang="en-US" sz="4800" dirty="0" smtClean="0"/>
              <a:t>)</a:t>
            </a:r>
          </a:p>
          <a:p>
            <a:pPr lvl="1"/>
            <a:r>
              <a:rPr lang="en-US" sz="4800" dirty="0" smtClean="0"/>
              <a:t>Rich in magnesium and iron</a:t>
            </a:r>
          </a:p>
          <a:p>
            <a:pPr lvl="2"/>
            <a:r>
              <a:rPr lang="en-US" sz="4800" dirty="0" smtClean="0"/>
              <a:t>Iron </a:t>
            </a:r>
            <a:r>
              <a:rPr lang="en-US" sz="4800" dirty="0" smtClean="0">
                <a:sym typeface="Wingdings"/>
              </a:rPr>
              <a:t> darker and denser than granitic rocks</a:t>
            </a:r>
          </a:p>
          <a:p>
            <a:pPr lvl="1"/>
            <a:r>
              <a:rPr lang="en-US" sz="4800" dirty="0" smtClean="0">
                <a:sym typeface="Wingdings"/>
              </a:rPr>
              <a:t>Ex: gabbro = intrusive basaltic rock</a:t>
            </a:r>
            <a:endParaRPr lang="en-US" sz="4800" dirty="0" smtClean="0"/>
          </a:p>
          <a:p>
            <a:r>
              <a:rPr lang="en-US" sz="6000" b="1" i="1" u="sng" dirty="0" smtClean="0">
                <a:solidFill>
                  <a:srgbClr val="66FF66"/>
                </a:solidFill>
              </a:rPr>
              <a:t>Andesitic</a:t>
            </a:r>
            <a:r>
              <a:rPr lang="en-US" sz="4800" dirty="0" smtClean="0"/>
              <a:t>: composition between granitic and basaltic</a:t>
            </a:r>
          </a:p>
          <a:p>
            <a:pPr lvl="1"/>
            <a:r>
              <a:rPr lang="en-US" sz="4800" dirty="0" smtClean="0"/>
              <a:t>Volcanic rock = andesite: </a:t>
            </a:r>
          </a:p>
          <a:p>
            <a:pPr lvl="2"/>
            <a:r>
              <a:rPr lang="en-US" sz="4800" dirty="0" smtClean="0"/>
              <a:t>At least 25 % dark silicates (amphibole, pyroxene, </a:t>
            </a:r>
            <a:r>
              <a:rPr lang="en-US" sz="4800" dirty="0" err="1" smtClean="0"/>
              <a:t>biotite</a:t>
            </a:r>
            <a:r>
              <a:rPr lang="en-US" sz="4800" dirty="0"/>
              <a:t> </a:t>
            </a:r>
            <a:r>
              <a:rPr lang="en-US" sz="4800" dirty="0" smtClean="0"/>
              <a:t>mica)</a:t>
            </a:r>
          </a:p>
          <a:p>
            <a:pPr lvl="2"/>
            <a:r>
              <a:rPr lang="en-US" sz="4800" dirty="0" smtClean="0"/>
              <a:t>Dominant mineral plagioclase feldspar :type of feldspar dark w/ridges (striations) </a:t>
            </a:r>
            <a:endParaRPr lang="en-US" sz="4800" dirty="0" smtClean="0"/>
          </a:p>
          <a:p>
            <a:r>
              <a:rPr lang="en-US" sz="6000" b="1" i="1" u="sng" dirty="0" smtClean="0">
                <a:solidFill>
                  <a:srgbClr val="FF8000"/>
                </a:solidFill>
              </a:rPr>
              <a:t>Ultramafic</a:t>
            </a:r>
            <a:r>
              <a:rPr lang="en-US" sz="4800" dirty="0" smtClean="0"/>
              <a:t>: composed almost entirely of dark silicate minerals</a:t>
            </a:r>
          </a:p>
          <a:p>
            <a:pPr lvl="1"/>
            <a:r>
              <a:rPr lang="en-US" sz="4800" dirty="0" smtClean="0"/>
              <a:t>Rare @ Earth’s surface</a:t>
            </a:r>
          </a:p>
          <a:p>
            <a:pPr lvl="2"/>
            <a:r>
              <a:rPr lang="en-US" sz="4800" dirty="0" smtClean="0"/>
              <a:t>Ex: </a:t>
            </a:r>
            <a:r>
              <a:rPr lang="en-US" sz="4800" dirty="0" err="1" smtClean="0"/>
              <a:t>peridotite</a:t>
            </a:r>
            <a:r>
              <a:rPr lang="en-US" sz="4800" dirty="0" smtClean="0"/>
              <a:t>—upper mantle composition</a:t>
            </a:r>
            <a:endParaRPr lang="en-US" sz="4800" dirty="0"/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09917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C:\Users\Gina\Documents\Downloads\geology-igneous-rocks.WidePlay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288" y="2895600"/>
            <a:ext cx="4911725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990600"/>
            <a:ext cx="8229600" cy="863136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z="6000" b="1" cap="all" dirty="0">
                <a:ln w="500">
                  <a:solidFill>
                    <a:srgbClr val="666666">
                      <a:shade val="20000"/>
                      <a:satMod val="120000"/>
                    </a:srgbClr>
                  </a:solidFill>
                </a:ln>
                <a:solidFill>
                  <a:srgbClr val="E40059">
                    <a:lumMod val="75000"/>
                  </a:srgbClr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Franklin Gothic Heavy" pitchFamily="34" charset="0"/>
                <a:ea typeface="+mj-ea"/>
                <a:cs typeface="+mj-cs"/>
              </a:rPr>
              <a:t>IGNEOUS ROCKS</a:t>
            </a:r>
            <a:br>
              <a:rPr lang="en-US" sz="6000" b="1" cap="all" dirty="0">
                <a:ln w="500">
                  <a:solidFill>
                    <a:srgbClr val="666666">
                      <a:shade val="20000"/>
                      <a:satMod val="120000"/>
                    </a:srgbClr>
                  </a:solidFill>
                </a:ln>
                <a:solidFill>
                  <a:srgbClr val="E40059">
                    <a:lumMod val="75000"/>
                  </a:srgbClr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Franklin Gothic Heavy" pitchFamily="34" charset="0"/>
                <a:ea typeface="+mj-ea"/>
                <a:cs typeface="+mj-cs"/>
              </a:rPr>
            </a:br>
            <a:endParaRPr lang="en-US" b="1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latin typeface="Calibri" charset="0"/>
              <a:ea typeface="+mj-ea"/>
              <a:cs typeface="+mj-cs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46238"/>
            <a:ext cx="87630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b="1" dirty="0">
                <a:latin typeface="Calibri" charset="0"/>
              </a:rPr>
              <a:t>Formed from cooled/hardened _________ or ______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>
                <a:latin typeface="Calibri" charset="0"/>
              </a:rPr>
              <a:t>Are called _______________ </a:t>
            </a:r>
            <a:r>
              <a:rPr lang="en-US" sz="2800" b="1" dirty="0" smtClean="0">
                <a:latin typeface="Calibri" charset="0"/>
              </a:rPr>
              <a:t>[</a:t>
            </a:r>
            <a:r>
              <a:rPr lang="en-US" sz="2800" b="1" i="1" dirty="0" err="1" smtClean="0">
                <a:latin typeface="Calibri" charset="0"/>
              </a:rPr>
              <a:t>ignis</a:t>
            </a:r>
            <a:r>
              <a:rPr lang="en-US" sz="2800" b="1" i="1" dirty="0" smtClean="0">
                <a:latin typeface="Calibri" charset="0"/>
                <a:sym typeface="Wingdings"/>
              </a:rPr>
              <a:t> </a:t>
            </a:r>
            <a:r>
              <a:rPr lang="en-US" sz="2800" b="1" dirty="0" smtClean="0">
                <a:latin typeface="Calibri" charset="0"/>
                <a:sym typeface="Wingdings"/>
              </a:rPr>
              <a:t>Latin</a:t>
            </a:r>
            <a:r>
              <a:rPr lang="en-US" sz="2800" b="1" i="1" dirty="0" smtClean="0">
                <a:latin typeface="Calibri" charset="0"/>
                <a:sym typeface="Wingdings"/>
              </a:rPr>
              <a:t> </a:t>
            </a:r>
            <a:r>
              <a:rPr lang="en-US" sz="2800" b="1" dirty="0" smtClean="0">
                <a:latin typeface="Calibri" charset="0"/>
                <a:sym typeface="Wingdings"/>
              </a:rPr>
              <a:t>fire]</a:t>
            </a:r>
            <a:endParaRPr lang="en-US" sz="2800" b="1" dirty="0">
              <a:latin typeface="Calibri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b="1" dirty="0">
                <a:latin typeface="Calibri" charset="0"/>
                <a:cs typeface="Calibri" charset="0"/>
              </a:rPr>
              <a:t>The rate of __________ determines the size of the mineral’s crystals.</a:t>
            </a:r>
          </a:p>
          <a:p>
            <a:pPr eaLnBrk="1" hangingPunct="1">
              <a:lnSpc>
                <a:spcPct val="90000"/>
              </a:lnSpc>
            </a:pPr>
            <a:endParaRPr lang="en-US" b="1" dirty="0">
              <a:latin typeface="Calibri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33600" y="1905000"/>
            <a:ext cx="257175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en-US" sz="3200" b="1" dirty="0">
                <a:solidFill>
                  <a:srgbClr val="FF6600"/>
                </a:solidFill>
                <a:latin typeface="Rockwell"/>
              </a:rPr>
              <a:t>“fire” rocks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57800" y="1524000"/>
            <a:ext cx="3429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sz="2800" b="1" dirty="0">
                <a:solidFill>
                  <a:srgbClr val="FF6600"/>
                </a:solidFill>
                <a:latin typeface="Rockwell"/>
              </a:rPr>
              <a:t>magma         lava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38400" y="2362200"/>
            <a:ext cx="17526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sz="2800" b="1" dirty="0">
                <a:solidFill>
                  <a:srgbClr val="FF6600"/>
                </a:solidFill>
                <a:latin typeface="Rockwell"/>
                <a:cs typeface="Calibri"/>
              </a:rPr>
              <a:t>cooling</a:t>
            </a:r>
            <a:endParaRPr lang="en-US" sz="2800" dirty="0">
              <a:solidFill>
                <a:srgbClr val="FF6600"/>
              </a:solidFill>
              <a:latin typeface="Rockwell"/>
            </a:endParaRPr>
          </a:p>
        </p:txBody>
      </p:sp>
      <p:pic>
        <p:nvPicPr>
          <p:cNvPr id="27655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26"/>
          <a:stretch>
            <a:fillRect/>
          </a:stretch>
        </p:blipFill>
        <p:spPr bwMode="auto">
          <a:xfrm>
            <a:off x="1524000" y="3352800"/>
            <a:ext cx="267335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6" name="TextBox 11"/>
          <p:cNvSpPr txBox="1">
            <a:spLocks noChangeArrowheads="1"/>
          </p:cNvSpPr>
          <p:nvPr/>
        </p:nvSpPr>
        <p:spPr bwMode="auto">
          <a:xfrm>
            <a:off x="1752600" y="4572000"/>
            <a:ext cx="152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/>
            <a:r>
              <a:rPr lang="en-US" sz="1800">
                <a:solidFill>
                  <a:prstClr val="white"/>
                </a:solidFill>
              </a:rPr>
              <a:t>andesite</a:t>
            </a:r>
          </a:p>
        </p:txBody>
      </p:sp>
      <p:pic>
        <p:nvPicPr>
          <p:cNvPr id="27657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105400"/>
            <a:ext cx="2692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8" name="TextBox 13"/>
          <p:cNvSpPr txBox="1">
            <a:spLocks noChangeArrowheads="1"/>
          </p:cNvSpPr>
          <p:nvPr/>
        </p:nvSpPr>
        <p:spPr bwMode="auto">
          <a:xfrm>
            <a:off x="3200400" y="65532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/>
            <a:r>
              <a:rPr lang="en-US" sz="1800">
                <a:solidFill>
                  <a:prstClr val="black"/>
                </a:solidFill>
              </a:rPr>
              <a:t>basalt</a:t>
            </a:r>
          </a:p>
        </p:txBody>
      </p:sp>
      <p:pic>
        <p:nvPicPr>
          <p:cNvPr id="27659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3352800"/>
            <a:ext cx="1533525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60" name="TextBox 15"/>
          <p:cNvSpPr txBox="1">
            <a:spLocks noChangeArrowheads="1"/>
          </p:cNvSpPr>
          <p:nvPr/>
        </p:nvSpPr>
        <p:spPr bwMode="auto">
          <a:xfrm>
            <a:off x="152400" y="6400800"/>
            <a:ext cx="1295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/>
            <a:r>
              <a:rPr lang="en-US" sz="1800">
                <a:solidFill>
                  <a:prstClr val="white"/>
                </a:solidFill>
              </a:rPr>
              <a:t>pumice</a:t>
            </a:r>
          </a:p>
        </p:txBody>
      </p:sp>
    </p:spTree>
    <p:extLst>
      <p:ext uri="{BB962C8B-B14F-4D97-AF65-F5344CB8AC3E}">
        <p14:creationId xmlns:p14="http://schemas.microsoft.com/office/powerpoint/2010/main" val="3310877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6922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>
              <a:lnSpc>
                <a:spcPct val="90000"/>
              </a:lnSpc>
            </a:pPr>
            <a:r>
              <a:rPr lang="en-US" sz="4000" b="1" u="sng">
                <a:solidFill>
                  <a:srgbClr val="0000FF"/>
                </a:solidFill>
                <a:latin typeface="Calibri" charset="0"/>
                <a:cs typeface="Calibri" charset="0"/>
              </a:rPr>
              <a:t>IN</a:t>
            </a:r>
            <a:r>
              <a:rPr lang="en-US" sz="4000" u="sng">
                <a:solidFill>
                  <a:prstClr val="black"/>
                </a:solidFill>
                <a:latin typeface="Calibri" charset="0"/>
                <a:cs typeface="Calibri" charset="0"/>
              </a:rPr>
              <a:t>trusive</a:t>
            </a:r>
            <a:r>
              <a:rPr lang="en-US" sz="3200">
                <a:solidFill>
                  <a:prstClr val="black"/>
                </a:solidFill>
                <a:latin typeface="Calibri" charset="0"/>
                <a:cs typeface="Calibri" charset="0"/>
              </a:rPr>
              <a:t>: </a:t>
            </a:r>
            <a:r>
              <a:rPr lang="en-US" sz="3200" baseline="-25000">
                <a:solidFill>
                  <a:srgbClr val="0000FF"/>
                </a:solidFill>
                <a:latin typeface="Calibri" charset="0"/>
                <a:cs typeface="Calibri" charset="0"/>
              </a:rPr>
              <a:t>below ground</a:t>
            </a:r>
            <a:r>
              <a:rPr lang="en-US" sz="3200">
                <a:solidFill>
                  <a:prstClr val="black"/>
                </a:solidFill>
                <a:latin typeface="Calibri" charset="0"/>
                <a:cs typeface="Calibri" charset="0"/>
                <a:sym typeface="Wingdings" charset="0"/>
              </a:rPr>
              <a:t></a:t>
            </a:r>
            <a:r>
              <a:rPr lang="en-US" sz="3200">
                <a:solidFill>
                  <a:prstClr val="black"/>
                </a:solidFill>
                <a:latin typeface="Calibri" charset="0"/>
                <a:cs typeface="Calibri" charset="0"/>
              </a:rPr>
              <a:t>cools </a:t>
            </a:r>
            <a:r>
              <a:rPr lang="en-US" sz="3200">
                <a:solidFill>
                  <a:srgbClr val="0000FF"/>
                </a:solidFill>
                <a:latin typeface="Calibri" charset="0"/>
                <a:cs typeface="Calibri" charset="0"/>
              </a:rPr>
              <a:t>slower</a:t>
            </a:r>
            <a:r>
              <a:rPr lang="en-US" sz="3200">
                <a:solidFill>
                  <a:prstClr val="black"/>
                </a:solidFill>
                <a:latin typeface="Calibri" charset="0"/>
                <a:cs typeface="Calibri" charset="0"/>
                <a:sym typeface="Wingdings" charset="0"/>
              </a:rPr>
              <a:t> </a:t>
            </a:r>
            <a:r>
              <a:rPr lang="en-US" sz="3200">
                <a:solidFill>
                  <a:srgbClr val="0000FF"/>
                </a:solidFill>
                <a:latin typeface="Calibri" charset="0"/>
                <a:cs typeface="Calibri" charset="0"/>
                <a:sym typeface="Wingdings" charset="0"/>
              </a:rPr>
              <a:t>many many </a:t>
            </a:r>
            <a:r>
              <a:rPr lang="en-US" sz="3200">
                <a:solidFill>
                  <a:srgbClr val="000000"/>
                </a:solidFill>
                <a:latin typeface="Calibri" charset="0"/>
                <a:cs typeface="Calibri" charset="0"/>
                <a:sym typeface="Wingdings" charset="0"/>
              </a:rPr>
              <a:t>&amp;</a:t>
            </a:r>
            <a:r>
              <a:rPr lang="en-US" sz="3200">
                <a:solidFill>
                  <a:prstClr val="black"/>
                </a:solidFill>
                <a:latin typeface="Calibri" charset="0"/>
                <a:cs typeface="Calibri" charset="0"/>
                <a:sym typeface="Wingdings" charset="0"/>
              </a:rPr>
              <a:t> </a:t>
            </a:r>
            <a:r>
              <a:rPr lang="en-US" sz="4000" b="1">
                <a:solidFill>
                  <a:srgbClr val="0000FF"/>
                </a:solidFill>
                <a:latin typeface="Calibri" charset="0"/>
                <a:cs typeface="Calibri" charset="0"/>
                <a:sym typeface="Wingdings" charset="0"/>
              </a:rPr>
              <a:t>large</a:t>
            </a:r>
            <a:r>
              <a:rPr lang="en-US" sz="3200">
                <a:solidFill>
                  <a:prstClr val="black"/>
                </a:solidFill>
                <a:latin typeface="Calibri" charset="0"/>
                <a:cs typeface="Calibri" charset="0"/>
                <a:sym typeface="Wingdings" charset="0"/>
              </a:rPr>
              <a:t> crystals</a:t>
            </a:r>
            <a:endParaRPr lang="en-US" sz="3200">
              <a:solidFill>
                <a:prstClr val="black"/>
              </a:solidFill>
              <a:latin typeface="Calibri" charset="0"/>
              <a:cs typeface="Calibri" charset="0"/>
            </a:endParaRPr>
          </a:p>
          <a:p>
            <a:pPr defTabSz="457200">
              <a:spcAft>
                <a:spcPts val="1000"/>
              </a:spcAft>
            </a:pPr>
            <a:r>
              <a:rPr lang="en-US" sz="3200">
                <a:solidFill>
                  <a:prstClr val="black"/>
                </a:solidFill>
                <a:latin typeface="Calibri" charset="0"/>
                <a:cs typeface="Calibri" charset="0"/>
              </a:rPr>
              <a:t>Ex:  granite, gabbro</a:t>
            </a:r>
            <a:endParaRPr lang="en-US" sz="1800">
              <a:solidFill>
                <a:prstClr val="white"/>
              </a:solidFill>
              <a:latin typeface="Calibri" charset="0"/>
              <a:cs typeface="Calibri" charset="0"/>
            </a:endParaRPr>
          </a:p>
        </p:txBody>
      </p:sp>
      <p:pic>
        <p:nvPicPr>
          <p:cNvPr id="30722" name="Picture 3" descr="gabb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67200"/>
            <a:ext cx="4078288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4" descr="granite-coarse-graine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4" b="7982"/>
          <a:stretch>
            <a:fillRect/>
          </a:stretch>
        </p:blipFill>
        <p:spPr bwMode="auto">
          <a:xfrm>
            <a:off x="0" y="1676400"/>
            <a:ext cx="40386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2209800" y="381000"/>
            <a:ext cx="1447800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25" name="Picture 7" descr="C:\Users\Gina\Documents\Downloads\intrusuv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714500"/>
            <a:ext cx="51054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1466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127001"/>
            <a:ext cx="8229600" cy="1143000"/>
          </a:xfrm>
        </p:spPr>
        <p:txBody>
          <a:bodyPr/>
          <a:lstStyle/>
          <a:p>
            <a:r>
              <a:rPr lang="en-US" dirty="0" smtClean="0"/>
              <a:t>Intrusive Igneous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4168"/>
            <a:ext cx="8229600" cy="5355166"/>
          </a:xfrm>
        </p:spPr>
        <p:txBody>
          <a:bodyPr>
            <a:normAutofit/>
          </a:bodyPr>
          <a:lstStyle/>
          <a:p>
            <a:r>
              <a:rPr lang="en-US" dirty="0" smtClean="0"/>
              <a:t>Visible due to erosion &amp; weathering</a:t>
            </a:r>
          </a:p>
          <a:p>
            <a:r>
              <a:rPr lang="en-US" dirty="0" smtClean="0"/>
              <a:t>Magma= mainly silicon &amp; oxygen </a:t>
            </a:r>
          </a:p>
          <a:p>
            <a:pPr lvl="1"/>
            <a:r>
              <a:rPr lang="en-US" sz="2800" dirty="0" smtClean="0"/>
              <a:t>Gases: water vapor (gases trapped)</a:t>
            </a:r>
          </a:p>
          <a:p>
            <a:r>
              <a:rPr lang="en-US" dirty="0" smtClean="0"/>
              <a:t>Magma less dense than surrounding rock</a:t>
            </a:r>
            <a:r>
              <a:rPr lang="en-US" dirty="0" smtClean="0">
                <a:sym typeface="Wingdings"/>
              </a:rPr>
              <a:t> moves towards surface &amp; cools</a:t>
            </a:r>
          </a:p>
          <a:p>
            <a:pPr lvl="1"/>
            <a:r>
              <a:rPr lang="en-US" sz="2800" dirty="0" smtClean="0">
                <a:sym typeface="Wingdings"/>
              </a:rPr>
              <a:t>Elements combine minerals form &amp; ‘grow’ crystals!</a:t>
            </a:r>
          </a:p>
          <a:p>
            <a:pPr lvl="2"/>
            <a:r>
              <a:rPr lang="en-US" sz="2800" dirty="0" smtClean="0">
                <a:sym typeface="Wingdings"/>
              </a:rPr>
              <a:t>Example: </a:t>
            </a:r>
            <a:endParaRPr lang="en-US" sz="2800" dirty="0" smtClean="0">
              <a:sym typeface="Wingdings"/>
            </a:endParaRPr>
          </a:p>
          <a:p>
            <a:pPr lvl="4"/>
            <a:r>
              <a:rPr lang="en-US" sz="2400" dirty="0" smtClean="0">
                <a:sym typeface="Wingdings"/>
              </a:rPr>
              <a:t>Granite </a:t>
            </a:r>
          </a:p>
          <a:p>
            <a:pPr lvl="4"/>
            <a:r>
              <a:rPr lang="en-US" sz="2400" dirty="0" smtClean="0">
                <a:sym typeface="Wingdings"/>
              </a:rPr>
              <a:t>Cumberlandite</a:t>
            </a:r>
            <a:endParaRPr lang="en-US" sz="2000" dirty="0" smtClean="0">
              <a:sym typeface="Wingdings"/>
            </a:endParaRPr>
          </a:p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967" y="3746501"/>
            <a:ext cx="2772833" cy="277283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6942667" y="4699000"/>
            <a:ext cx="571500" cy="4233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2134" y="4698999"/>
            <a:ext cx="2017665" cy="1511301"/>
          </a:xfrm>
          <a:prstGeom prst="rect">
            <a:avLst/>
          </a:prstGeom>
          <a:ln>
            <a:solidFill>
              <a:schemeClr val="bg1"/>
            </a:solidFill>
          </a:ln>
        </p:spPr>
      </p:pic>
      <p:cxnSp>
        <p:nvCxnSpPr>
          <p:cNvPr id="15" name="Straight Arrow Connector 14"/>
          <p:cNvCxnSpPr/>
          <p:nvPr/>
        </p:nvCxnSpPr>
        <p:spPr>
          <a:xfrm>
            <a:off x="2963333" y="5270500"/>
            <a:ext cx="889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9527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Intrusive Igneous: Cumberlandite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ym typeface="Wingdings"/>
              </a:rPr>
              <a:t>Only </a:t>
            </a:r>
            <a:r>
              <a:rPr lang="en-US" sz="2400" dirty="0">
                <a:sym typeface="Wingdings"/>
              </a:rPr>
              <a:t>found </a:t>
            </a:r>
            <a:r>
              <a:rPr lang="en-US" sz="2400" dirty="0" smtClean="0">
                <a:sym typeface="Wingdings"/>
              </a:rPr>
              <a:t>in Cumberland</a:t>
            </a:r>
            <a:r>
              <a:rPr lang="en-US" sz="2400" dirty="0">
                <a:sym typeface="Wingdings"/>
              </a:rPr>
              <a:t>, </a:t>
            </a:r>
            <a:r>
              <a:rPr lang="en-US" sz="2400" dirty="0" smtClean="0">
                <a:sym typeface="Wingdings"/>
              </a:rPr>
              <a:t>RI (official state rock)</a:t>
            </a:r>
          </a:p>
          <a:p>
            <a:pPr lvl="1"/>
            <a:r>
              <a:rPr lang="en-US" sz="2000" dirty="0" smtClean="0">
                <a:sym typeface="Wingdings"/>
              </a:rPr>
              <a:t>4-acre lot in Blackstone Valley (Iron Mine Hill) &amp; trace amts. </a:t>
            </a:r>
            <a:r>
              <a:rPr lang="en-US" sz="2000" dirty="0" err="1" smtClean="0">
                <a:sym typeface="Wingdings"/>
              </a:rPr>
              <a:t>Narr</a:t>
            </a:r>
            <a:r>
              <a:rPr lang="en-US" sz="2000" dirty="0" smtClean="0">
                <a:sym typeface="Wingdings"/>
              </a:rPr>
              <a:t>. Bay</a:t>
            </a:r>
            <a:endParaRPr lang="en-US" sz="2000" dirty="0">
              <a:sym typeface="Wingdings"/>
            </a:endParaRPr>
          </a:p>
          <a:p>
            <a:r>
              <a:rPr lang="en-US" sz="2400" dirty="0" smtClean="0">
                <a:sym typeface="Wingdings"/>
              </a:rPr>
              <a:t>Dense &amp; prone to rust </a:t>
            </a:r>
            <a:r>
              <a:rPr lang="en-US" sz="2400" dirty="0">
                <a:sym typeface="Wingdings"/>
              </a:rPr>
              <a:t>(iron  magnetic</a:t>
            </a:r>
            <a:r>
              <a:rPr lang="en-US" sz="2400" dirty="0" smtClean="0">
                <a:sym typeface="Wingdings"/>
              </a:rPr>
              <a:t>); titanium, transitions to </a:t>
            </a:r>
            <a:r>
              <a:rPr lang="en-US" sz="2400" dirty="0" err="1" smtClean="0">
                <a:sym typeface="Wingdings"/>
              </a:rPr>
              <a:t>peridotite</a:t>
            </a:r>
            <a:r>
              <a:rPr lang="en-US" sz="2400" dirty="0" smtClean="0">
                <a:sym typeface="Wingdings"/>
              </a:rPr>
              <a:t> (intr. coarse ign.)</a:t>
            </a:r>
          </a:p>
          <a:p>
            <a:r>
              <a:rPr lang="en-US" sz="2400" dirty="0" smtClean="0">
                <a:sym typeface="Wingdings"/>
              </a:rPr>
              <a:t>Formed 1.5 </a:t>
            </a:r>
            <a:r>
              <a:rPr lang="en-US" sz="2400" dirty="0" err="1" smtClean="0">
                <a:sym typeface="Wingdings"/>
              </a:rPr>
              <a:t>bya</a:t>
            </a:r>
            <a:r>
              <a:rPr lang="en-US" sz="2400" dirty="0" smtClean="0">
                <a:sym typeface="Wingdings"/>
              </a:rPr>
              <a:t>  volcanic activity</a:t>
            </a:r>
          </a:p>
          <a:p>
            <a:r>
              <a:rPr lang="en-US" sz="2400" dirty="0" smtClean="0">
                <a:sym typeface="Wingdings"/>
              </a:rPr>
              <a:t>Valuable  cannon and farm tools 18</a:t>
            </a:r>
            <a:r>
              <a:rPr lang="en-US" sz="2400" baseline="30000" dirty="0" smtClean="0">
                <a:sym typeface="Wingdings"/>
              </a:rPr>
              <a:t>th</a:t>
            </a:r>
            <a:r>
              <a:rPr lang="en-US" sz="2400" dirty="0" smtClean="0">
                <a:sym typeface="Wingdings"/>
              </a:rPr>
              <a:t>/19</a:t>
            </a:r>
            <a:r>
              <a:rPr lang="en-US" sz="2400" baseline="30000" dirty="0" smtClean="0">
                <a:sym typeface="Wingdings"/>
              </a:rPr>
              <a:t>th</a:t>
            </a:r>
            <a:r>
              <a:rPr lang="en-US" sz="2400" dirty="0" smtClean="0">
                <a:sym typeface="Wingdings"/>
              </a:rPr>
              <a:t> cent.</a:t>
            </a:r>
          </a:p>
          <a:p>
            <a:endParaRPr lang="en-US" sz="28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2103" y="4402666"/>
            <a:ext cx="2552862" cy="2163639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402667"/>
            <a:ext cx="3160866" cy="21808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5965" y="4402666"/>
            <a:ext cx="2192867" cy="216364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912795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6" descr="scor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00"/>
          <a:stretch>
            <a:fillRect/>
          </a:stretch>
        </p:blipFill>
        <p:spPr bwMode="auto">
          <a:xfrm>
            <a:off x="3810000" y="3429000"/>
            <a:ext cx="31242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4" name="Picture 8" descr="Obsidia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10000" cy="170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9" descr="pumice_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811713"/>
            <a:ext cx="3119438" cy="205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10" descr="basal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324600" y="4038600"/>
            <a:ext cx="34290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Box 7"/>
          <p:cNvSpPr txBox="1">
            <a:spLocks noChangeArrowheads="1"/>
          </p:cNvSpPr>
          <p:nvPr/>
        </p:nvSpPr>
        <p:spPr bwMode="auto">
          <a:xfrm>
            <a:off x="2590800" y="0"/>
            <a:ext cx="1143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/>
            <a:r>
              <a:rPr lang="en-US" sz="1800" b="1">
                <a:solidFill>
                  <a:prstClr val="black"/>
                </a:solidFill>
                <a:latin typeface="Times New Roman" charset="0"/>
              </a:rPr>
              <a:t>Obsidian </a:t>
            </a:r>
            <a:endParaRPr lang="en-US" sz="1800" b="1">
              <a:solidFill>
                <a:prstClr val="black"/>
              </a:solidFill>
            </a:endParaRPr>
          </a:p>
        </p:txBody>
      </p:sp>
      <p:pic>
        <p:nvPicPr>
          <p:cNvPr id="28678" name="Picture 2" descr="basal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0"/>
          <a:stretch>
            <a:fillRect/>
          </a:stretch>
        </p:blipFill>
        <p:spPr bwMode="auto">
          <a:xfrm>
            <a:off x="0" y="3200400"/>
            <a:ext cx="3810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562600" y="4495800"/>
            <a:ext cx="2057400" cy="1200150"/>
          </a:xfrm>
          <a:prstGeom prst="rect">
            <a:avLst/>
          </a:prstGeom>
          <a:solidFill>
            <a:srgbClr val="C00000"/>
          </a:solidFill>
        </p:spPr>
        <p:txBody>
          <a:bodyPr>
            <a:spAutoFit/>
          </a:bodyPr>
          <a:lstStyle/>
          <a:p>
            <a:pPr defTabSz="457200">
              <a:spcAft>
                <a:spcPts val="1000"/>
              </a:spcAft>
              <a:defRPr/>
            </a:pPr>
            <a:r>
              <a:rPr lang="en-US" b="1" dirty="0">
                <a:solidFill>
                  <a:prstClr val="black"/>
                </a:solidFill>
                <a:latin typeface="Rockwell"/>
              </a:rPr>
              <a:t>Air bubbles are sometimes trapped (pumice, scoria)</a:t>
            </a:r>
            <a:endParaRPr lang="en-US" b="1" dirty="0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28680" name="TextBox 10"/>
          <p:cNvSpPr txBox="1">
            <a:spLocks noChangeArrowheads="1"/>
          </p:cNvSpPr>
          <p:nvPr/>
        </p:nvSpPr>
        <p:spPr bwMode="auto">
          <a:xfrm>
            <a:off x="0" y="62484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/>
            <a:r>
              <a:rPr lang="en-US" sz="1800" b="1">
                <a:solidFill>
                  <a:prstClr val="black"/>
                </a:solidFill>
              </a:rPr>
              <a:t>Basalt</a:t>
            </a:r>
          </a:p>
        </p:txBody>
      </p:sp>
      <p:sp>
        <p:nvSpPr>
          <p:cNvPr id="28681" name="TextBox 2"/>
          <p:cNvSpPr txBox="1">
            <a:spLocks noChangeArrowheads="1"/>
          </p:cNvSpPr>
          <p:nvPr/>
        </p:nvSpPr>
        <p:spPr bwMode="auto">
          <a:xfrm>
            <a:off x="0" y="1676400"/>
            <a:ext cx="3810000" cy="1485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>
              <a:lnSpc>
                <a:spcPct val="90000"/>
              </a:lnSpc>
            </a:pPr>
            <a:r>
              <a:rPr lang="en-US" sz="4000" b="1" u="sng">
                <a:solidFill>
                  <a:srgbClr val="FF0000"/>
                </a:solidFill>
                <a:latin typeface="Calibri" charset="0"/>
                <a:cs typeface="Calibri" charset="0"/>
              </a:rPr>
              <a:t>EX</a:t>
            </a:r>
            <a:r>
              <a:rPr lang="en-US" sz="4000" b="1" u="sng">
                <a:solidFill>
                  <a:srgbClr val="000000"/>
                </a:solidFill>
                <a:latin typeface="Calibri" charset="0"/>
                <a:cs typeface="Calibri" charset="0"/>
              </a:rPr>
              <a:t>trusive</a:t>
            </a:r>
            <a:r>
              <a:rPr lang="en-US" sz="2800" b="1">
                <a:solidFill>
                  <a:srgbClr val="000000"/>
                </a:solidFill>
                <a:latin typeface="Calibri" charset="0"/>
                <a:cs typeface="Calibri" charset="0"/>
              </a:rPr>
              <a:t>: </a:t>
            </a:r>
            <a:r>
              <a:rPr lang="en-US" sz="2800" baseline="30000">
                <a:solidFill>
                  <a:srgbClr val="FF0000"/>
                </a:solidFill>
                <a:latin typeface="Calibri" charset="0"/>
                <a:cs typeface="Calibri" charset="0"/>
              </a:rPr>
              <a:t>above ground</a:t>
            </a:r>
            <a:r>
              <a:rPr lang="en-US" sz="280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sz="2800">
                <a:solidFill>
                  <a:srgbClr val="000000"/>
                </a:solidFill>
                <a:latin typeface="Calibri" charset="0"/>
                <a:cs typeface="Calibri" charset="0"/>
                <a:sym typeface="Wingdings" charset="0"/>
              </a:rPr>
              <a:t></a:t>
            </a:r>
            <a:r>
              <a:rPr lang="en-US" sz="2800" b="1">
                <a:solidFill>
                  <a:srgbClr val="000000"/>
                </a:solidFill>
                <a:latin typeface="Calibri" charset="0"/>
                <a:cs typeface="Calibri" charset="0"/>
              </a:rPr>
              <a:t>cools </a:t>
            </a:r>
            <a:r>
              <a:rPr lang="en-US" sz="2800" b="1">
                <a:solidFill>
                  <a:srgbClr val="FF0000"/>
                </a:solidFill>
                <a:latin typeface="Calibri" charset="0"/>
                <a:cs typeface="Calibri" charset="0"/>
              </a:rPr>
              <a:t>quicker</a:t>
            </a:r>
            <a:r>
              <a:rPr lang="en-US" sz="2800" b="1">
                <a:solidFill>
                  <a:srgbClr val="000000"/>
                </a:solidFill>
                <a:latin typeface="Calibri" charset="0"/>
                <a:cs typeface="Calibri" charset="0"/>
                <a:sym typeface="Wingdings" charset="0"/>
              </a:rPr>
              <a:t> </a:t>
            </a:r>
            <a:r>
              <a:rPr lang="en-US" sz="2800" b="1">
                <a:solidFill>
                  <a:srgbClr val="FF0000"/>
                </a:solidFill>
                <a:latin typeface="Calibri" charset="0"/>
                <a:cs typeface="Calibri" charset="0"/>
                <a:sym typeface="Wingdings" charset="0"/>
              </a:rPr>
              <a:t>f e w </a:t>
            </a:r>
            <a:r>
              <a:rPr lang="en-US" sz="2800">
                <a:solidFill>
                  <a:prstClr val="black"/>
                </a:solidFill>
                <a:latin typeface="Calibri" charset="0"/>
                <a:cs typeface="Calibri" charset="0"/>
                <a:sym typeface="Wingdings" charset="0"/>
              </a:rPr>
              <a:t>&amp;</a:t>
            </a:r>
            <a:r>
              <a:rPr lang="en-US" sz="2800" b="1">
                <a:solidFill>
                  <a:srgbClr val="000000"/>
                </a:solidFill>
                <a:latin typeface="Calibri" charset="0"/>
                <a:cs typeface="Calibri" charset="0"/>
                <a:sym typeface="Wingdings" charset="0"/>
              </a:rPr>
              <a:t> </a:t>
            </a:r>
            <a:r>
              <a:rPr lang="en-US" b="1">
                <a:solidFill>
                  <a:srgbClr val="FF0000"/>
                </a:solidFill>
                <a:latin typeface="Calibri" charset="0"/>
                <a:cs typeface="Calibri" charset="0"/>
                <a:sym typeface="Wingdings" charset="0"/>
              </a:rPr>
              <a:t>small</a:t>
            </a:r>
            <a:r>
              <a:rPr lang="en-US" sz="2800" b="1">
                <a:solidFill>
                  <a:srgbClr val="000000"/>
                </a:solidFill>
                <a:latin typeface="Calibri" charset="0"/>
                <a:cs typeface="Calibri" charset="0"/>
                <a:sym typeface="Wingdings" charset="0"/>
              </a:rPr>
              <a:t> crystals</a:t>
            </a:r>
            <a:endParaRPr lang="en-US" sz="2800" b="1">
              <a:solidFill>
                <a:srgbClr val="000000"/>
              </a:solidFill>
              <a:latin typeface="Calibri" charset="0"/>
              <a:cs typeface="Calibri" charset="0"/>
            </a:endParaRPr>
          </a:p>
        </p:txBody>
      </p:sp>
      <p:pic>
        <p:nvPicPr>
          <p:cNvPr id="28682" name="Picture 3" descr="C:\Users\Gina\Documents\Downloads\Slide5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0"/>
            <a:ext cx="5334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2209800" y="2133600"/>
            <a:ext cx="1371600" cy="0"/>
          </a:xfrm>
          <a:prstGeom prst="line">
            <a:avLst/>
          </a:prstGeom>
          <a:ln>
            <a:solidFill>
              <a:srgbClr val="000000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3148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Extrusive Igneous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Magma = below ground// Lava= above ground</a:t>
            </a:r>
          </a:p>
          <a:p>
            <a:pPr lvl="1"/>
            <a:r>
              <a:rPr lang="en-US" dirty="0" smtClean="0"/>
              <a:t>Lava</a:t>
            </a:r>
            <a:r>
              <a:rPr lang="en-US" dirty="0" smtClean="0">
                <a:sym typeface="Wingdings"/>
              </a:rPr>
              <a:t> most gases escaped</a:t>
            </a:r>
          </a:p>
          <a:p>
            <a:r>
              <a:rPr lang="en-US" dirty="0" smtClean="0">
                <a:sym typeface="Wingdings"/>
              </a:rPr>
              <a:t>Lava hardens extrusive igneous rock</a:t>
            </a:r>
          </a:p>
          <a:p>
            <a:pPr lvl="1"/>
            <a:r>
              <a:rPr lang="en-US" i="1" dirty="0" smtClean="0">
                <a:sym typeface="Wingdings"/>
              </a:rPr>
              <a:t>Extruded</a:t>
            </a:r>
            <a:r>
              <a:rPr lang="en-US" dirty="0" smtClean="0">
                <a:sym typeface="Wingdings"/>
              </a:rPr>
              <a:t> onto surface</a:t>
            </a:r>
          </a:p>
          <a:p>
            <a:pPr lvl="1"/>
            <a:r>
              <a:rPr lang="en-US" dirty="0" smtClean="0">
                <a:sym typeface="Wingdings"/>
              </a:rPr>
              <a:t>Example: </a:t>
            </a:r>
            <a:r>
              <a:rPr lang="en-US" dirty="0" smtClean="0">
                <a:sym typeface="Wingdings"/>
              </a:rPr>
              <a:t>Rhyolite, Basalt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6154"/>
          <a:stretch/>
        </p:blipFill>
        <p:spPr>
          <a:xfrm>
            <a:off x="5334000" y="3788832"/>
            <a:ext cx="3505201" cy="2688167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938" y="4751477"/>
            <a:ext cx="2069922" cy="181442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751476"/>
            <a:ext cx="2448895" cy="181442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783167" y="5953779"/>
            <a:ext cx="1947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Basalt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08713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Classifying Igneous Rocks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4409005" cy="4526280"/>
          </a:xfrm>
        </p:spPr>
        <p:txBody>
          <a:bodyPr>
            <a:normAutofit/>
          </a:bodyPr>
          <a:lstStyle/>
          <a:p>
            <a:r>
              <a:rPr lang="en-US" dirty="0" smtClean="0"/>
              <a:t>Classification based on two major characteristics: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u="sng" dirty="0" smtClean="0"/>
              <a:t>Texture</a:t>
            </a:r>
            <a:r>
              <a:rPr lang="en-US" dirty="0" smtClean="0"/>
              <a:t>: appearance based on size, shape &amp; </a:t>
            </a:r>
            <a:r>
              <a:rPr lang="en-US" dirty="0" smtClean="0"/>
              <a:t>arrangement of crystals</a:t>
            </a:r>
            <a:endParaRPr lang="en-US" dirty="0" smtClean="0"/>
          </a:p>
          <a:p>
            <a:pPr marL="925830" lvl="1" indent="-514350">
              <a:buFont typeface="+mj-lt"/>
              <a:buAutoNum type="arabicPeriod" startAt="2"/>
            </a:pPr>
            <a:r>
              <a:rPr lang="en-US" u="sng" dirty="0" smtClean="0"/>
              <a:t>Composition</a:t>
            </a:r>
            <a:r>
              <a:rPr lang="en-US" dirty="0" smtClean="0"/>
              <a:t>: proportions of light and </a:t>
            </a:r>
            <a:r>
              <a:rPr lang="en-US" dirty="0" smtClean="0"/>
              <a:t>dark minerals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6206" y="1396536"/>
            <a:ext cx="4044962" cy="5461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357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Classification: Texture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833" y="1646237"/>
            <a:ext cx="8657167" cy="4526280"/>
          </a:xfrm>
        </p:spPr>
        <p:txBody>
          <a:bodyPr>
            <a:normAutofit fontScale="77500" lnSpcReduction="20000"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Coarse</a:t>
            </a:r>
            <a:r>
              <a:rPr lang="en-US" u="sng" dirty="0" smtClean="0"/>
              <a:t>-grained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slow</a:t>
            </a:r>
            <a:r>
              <a:rPr lang="en-US" dirty="0" smtClean="0"/>
              <a:t> cooling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large</a:t>
            </a:r>
            <a:r>
              <a:rPr lang="en-US" dirty="0" smtClean="0">
                <a:sym typeface="Wingdings"/>
              </a:rPr>
              <a:t> crystals</a:t>
            </a:r>
          </a:p>
          <a:p>
            <a:pPr lvl="2"/>
            <a:r>
              <a:rPr lang="en-US" dirty="0" smtClean="0">
                <a:sym typeface="Wingdings"/>
              </a:rPr>
              <a:t>Allows charged atoms (ions) to move large distances within magma &amp; link together (crystallize)</a:t>
            </a:r>
            <a:endParaRPr lang="en-US" dirty="0" smtClean="0"/>
          </a:p>
          <a:p>
            <a:r>
              <a:rPr lang="en-US" u="sng" dirty="0" smtClean="0">
                <a:solidFill>
                  <a:srgbClr val="FFFF66"/>
                </a:solidFill>
              </a:rPr>
              <a:t>Fine</a:t>
            </a:r>
            <a:r>
              <a:rPr lang="en-US" u="sng" dirty="0" smtClean="0"/>
              <a:t>-</a:t>
            </a:r>
            <a:r>
              <a:rPr lang="en-US" u="sng" dirty="0" smtClean="0"/>
              <a:t>grained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FF66"/>
                </a:solidFill>
              </a:rPr>
              <a:t>rapid</a:t>
            </a:r>
            <a:r>
              <a:rPr lang="en-US" dirty="0" smtClean="0"/>
              <a:t> </a:t>
            </a:r>
            <a:r>
              <a:rPr lang="en-US" dirty="0" smtClean="0"/>
              <a:t>cooling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FFFF66"/>
                </a:solidFill>
                <a:sym typeface="Wingdings"/>
              </a:rPr>
              <a:t>small</a:t>
            </a:r>
            <a:r>
              <a:rPr lang="en-US" dirty="0" smtClean="0">
                <a:sym typeface="Wingdings"/>
              </a:rPr>
              <a:t> crystals</a:t>
            </a:r>
            <a:endParaRPr lang="en-US" dirty="0" smtClean="0"/>
          </a:p>
          <a:p>
            <a:pPr lvl="2"/>
            <a:r>
              <a:rPr lang="en-US" dirty="0" smtClean="0"/>
              <a:t>Ions lose motion and quickly combine; all compete for available ions</a:t>
            </a:r>
          </a:p>
          <a:p>
            <a:r>
              <a:rPr lang="en-US" u="sng" dirty="0" smtClean="0">
                <a:solidFill>
                  <a:srgbClr val="660066"/>
                </a:solidFill>
              </a:rPr>
              <a:t>Glassy</a:t>
            </a:r>
            <a:r>
              <a:rPr lang="en-US" dirty="0" smtClean="0"/>
              <a:t>: lava on surface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660066"/>
                </a:solidFill>
                <a:sym typeface="Wingdings"/>
              </a:rPr>
              <a:t>little time </a:t>
            </a:r>
            <a:r>
              <a:rPr lang="en-US" dirty="0" smtClean="0">
                <a:sym typeface="Wingdings"/>
              </a:rPr>
              <a:t>for ions to  </a:t>
            </a:r>
          </a:p>
          <a:p>
            <a:pPr marL="0" indent="0">
              <a:buNone/>
            </a:pP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               crystallize </a:t>
            </a:r>
            <a:r>
              <a:rPr lang="en-US" dirty="0" smtClean="0">
                <a:solidFill>
                  <a:srgbClr val="660066"/>
                </a:solidFill>
                <a:sym typeface="Wingdings"/>
              </a:rPr>
              <a:t>random</a:t>
            </a:r>
            <a:r>
              <a:rPr lang="en-US" dirty="0" smtClean="0">
                <a:sym typeface="Wingdings"/>
              </a:rPr>
              <a:t>ly distributed  </a:t>
            </a:r>
          </a:p>
          <a:p>
            <a:pPr marL="0" indent="0">
              <a:buNone/>
            </a:pP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               glassy appearance (</a:t>
            </a:r>
            <a:r>
              <a:rPr lang="en-US" dirty="0" smtClean="0">
                <a:solidFill>
                  <a:srgbClr val="660066"/>
                </a:solidFill>
                <a:sym typeface="Wingdings"/>
              </a:rPr>
              <a:t>tiny crystals</a:t>
            </a:r>
            <a:r>
              <a:rPr lang="en-US" dirty="0" smtClean="0">
                <a:sym typeface="Wingdings"/>
              </a:rPr>
              <a:t>)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u="sng" dirty="0" smtClean="0">
                <a:solidFill>
                  <a:srgbClr val="66FFCC"/>
                </a:solidFill>
              </a:rPr>
              <a:t>Porphyritic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66FFCC"/>
                </a:solidFill>
              </a:rPr>
              <a:t>different-sized minerals </a:t>
            </a:r>
            <a:r>
              <a:rPr lang="en-US" dirty="0" smtClean="0"/>
              <a:t>experience  </a:t>
            </a:r>
          </a:p>
          <a:p>
            <a:pPr marL="0" indent="0">
              <a:buNone/>
            </a:pPr>
            <a:r>
              <a:rPr lang="en-US" dirty="0" smtClean="0"/>
              <a:t>                          different rates of cooling</a:t>
            </a:r>
          </a:p>
          <a:p>
            <a:pPr lvl="1"/>
            <a:r>
              <a:rPr lang="en-US" dirty="0" smtClean="0"/>
              <a:t>Large crystals (</a:t>
            </a:r>
            <a:r>
              <a:rPr lang="en-US" dirty="0" err="1" smtClean="0"/>
              <a:t>phenocrysts</a:t>
            </a:r>
            <a:r>
              <a:rPr lang="en-US" dirty="0" smtClean="0"/>
              <a:t>) may be surrounded by </a:t>
            </a:r>
          </a:p>
          <a:p>
            <a:pPr marL="411480" lvl="1" indent="0">
              <a:buNone/>
            </a:pPr>
            <a:r>
              <a:rPr lang="en-US" dirty="0"/>
              <a:t> </a:t>
            </a:r>
            <a:r>
              <a:rPr lang="en-US" dirty="0" smtClean="0"/>
              <a:t>  fine grained minerals</a:t>
            </a:r>
            <a:r>
              <a:rPr lang="en-US" dirty="0"/>
              <a:t>	</a:t>
            </a:r>
            <a:endParaRPr lang="en-US" dirty="0" smtClean="0"/>
          </a:p>
          <a:p>
            <a:pPr lvl="1"/>
            <a:r>
              <a:rPr lang="en-US" dirty="0" smtClean="0"/>
              <a:t>Minerals </a:t>
            </a:r>
            <a:r>
              <a:rPr lang="en-US" dirty="0"/>
              <a:t>don’t crystallize @ same </a:t>
            </a:r>
            <a:r>
              <a:rPr lang="en-US" dirty="0" smtClean="0"/>
              <a:t>rate </a:t>
            </a:r>
            <a:r>
              <a:rPr lang="en-US" dirty="0"/>
              <a:t>(location </a:t>
            </a:r>
            <a:r>
              <a:rPr lang="en-US" dirty="0" smtClean="0"/>
              <a:t>and</a:t>
            </a:r>
          </a:p>
          <a:p>
            <a:pPr marL="411480" lvl="1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/>
              <a:t>melting point.)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4700" y="4711699"/>
            <a:ext cx="1892300" cy="1701801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833" y="253536"/>
            <a:ext cx="2193845" cy="1392701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246724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1272</TotalTime>
  <Words>534</Words>
  <Application>Microsoft Macintosh PowerPoint</Application>
  <PresentationFormat>On-screen Show (4:3)</PresentationFormat>
  <Paragraphs>82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Foundry</vt:lpstr>
      <vt:lpstr>1_Foundry</vt:lpstr>
      <vt:lpstr>2_Foundry</vt:lpstr>
      <vt:lpstr>Essential</vt:lpstr>
      <vt:lpstr>Chapter 3 Section 2 Igneous Rocks </vt:lpstr>
      <vt:lpstr>IGNEOUS ROCKS </vt:lpstr>
      <vt:lpstr>PowerPoint Presentation</vt:lpstr>
      <vt:lpstr>Intrusive Igneous</vt:lpstr>
      <vt:lpstr>Intrusive Igneous: Cumberlandite</vt:lpstr>
      <vt:lpstr>PowerPoint Presentation</vt:lpstr>
      <vt:lpstr>Extrusive Igneous</vt:lpstr>
      <vt:lpstr>Classifying Igneous Rocks</vt:lpstr>
      <vt:lpstr>Classification: Texture</vt:lpstr>
      <vt:lpstr>Classification: Composition</vt:lpstr>
    </vt:vector>
  </TitlesOfParts>
  <Company>EGHS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Section 2 Igneous Rocks</dc:title>
  <dc:creator>Jillian Boisse</dc:creator>
  <cp:lastModifiedBy>Jillian Boisse</cp:lastModifiedBy>
  <cp:revision>16</cp:revision>
  <dcterms:created xsi:type="dcterms:W3CDTF">2013-09-27T13:59:27Z</dcterms:created>
  <dcterms:modified xsi:type="dcterms:W3CDTF">2013-10-01T15:12:32Z</dcterms:modified>
</cp:coreProperties>
</file>